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8FB47-D95C-EBC7-DB0D-485A2D17F2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AE4822-DE73-41C2-6ADE-7648F49AF9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4DA0A-B135-6469-FD4B-AD6676B61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4766-BD37-423A-8572-6FEE9DB365F8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6E89C-4CAB-D31C-AB1D-AFBB88114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6392E4-0AC1-F376-5B2F-2277625CF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5F3C0-C33B-42F6-B910-E621E33D1B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805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AE3DC-A07D-EE8E-FB1B-0A0AE0B7B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62B21C-3FEE-584A-1B4E-CFAE8CE5A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3F90D-CE21-E31F-A69C-5E13F93C8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4766-BD37-423A-8572-6FEE9DB365F8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8FB42-5681-C752-CC1D-9A7268A4D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8A236-B233-5534-587B-8AE164F46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5F3C0-C33B-42F6-B910-E621E33D1B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314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8197A1-4943-91FB-43DC-509362E19D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BD7EBE-1D7B-3544-175C-2A46C617B8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7E8C2-A9E0-45DE-373A-4BC7F99A3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4766-BD37-423A-8572-6FEE9DB365F8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A86DE-55EF-F650-068A-98FAACF87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0ECFE-891C-CBE9-ADAD-11C63FF17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5F3C0-C33B-42F6-B910-E621E33D1B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093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7AC0B-77F8-7602-0426-FB9006A42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1379D-16B8-7FC0-865F-52C5691A0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AE4AF-6C76-9925-71AF-BDB63A96E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4766-BD37-423A-8572-6FEE9DB365F8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99FD0-CD5B-CC99-FEFC-BB9E63796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9DD79-CE5A-C7E6-52CF-CC127D74C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5F3C0-C33B-42F6-B910-E621E33D1B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53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E9762-8FCD-55AD-FB2C-9A2DC2B00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B33A66-E4BA-A222-2BE1-ED3317AAE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9E7DC-77B5-7048-49D4-44595B863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4766-BD37-423A-8572-6FEE9DB365F8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2F2A8-57C1-4EA8-6801-5C98972A2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E93ED-BFC5-0951-21A7-784BAC71B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5F3C0-C33B-42F6-B910-E621E33D1B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0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1D8DE-0F84-BFC1-76AB-1762A82C0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07CC9-511E-7D9A-2940-82E254FE0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297587-C299-2918-EA1F-70ED4B8384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E4C92F-E3DA-35B0-0143-EC29977B8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4766-BD37-423A-8572-6FEE9DB365F8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72E228-2F55-E9E8-8472-B9EE196F6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F1D9E2-E18D-2CBE-8ADA-F40A87C37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5F3C0-C33B-42F6-B910-E621E33D1B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34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6A9DD-C8EC-6D1D-7980-91D90EC9C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7A81BA-6083-B16B-5398-D6A8161CD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D93E69-1A67-AE41-1571-AC721CED56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6F714D-9533-E18C-E8F7-00ECD03867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4647CC-B35D-BF89-26E3-448B96C4F8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1D57BC-A82F-6E9A-A428-F64E965C6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4766-BD37-423A-8572-6FEE9DB365F8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479F7C-6718-D9A4-28D0-DC9737ECA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BCCE7E-9D10-C45D-6A96-E4CF15A87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5F3C0-C33B-42F6-B910-E621E33D1B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597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D50F-0A86-8CE0-C7C0-4B7E382C3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93F01C-F90D-8E8E-7A50-EC8449717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4766-BD37-423A-8572-6FEE9DB365F8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76E1DF-602A-60BD-2F40-1F492B70F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ADD9E-E1BE-258F-0761-469F2E198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5F3C0-C33B-42F6-B910-E621E33D1B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80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1BA7B2-2035-C224-628A-133E45469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4766-BD37-423A-8572-6FEE9DB365F8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6ACCC6-566F-4FB8-9A77-9D3372FFE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0122EF-A0F1-CD99-9287-AC0C4C3DE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5F3C0-C33B-42F6-B910-E621E33D1B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850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9DC40-ECBE-D0ED-4B0A-97FDD97CD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7E3BC-1ACD-3E89-8FA8-780313286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DEA9B2-8701-98D4-7A0E-15B7BA24FA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512E8-166F-3DA8-0168-98F442FF2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4766-BD37-423A-8572-6FEE9DB365F8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9A56D6-6009-E3D0-E3C9-0D7EAB212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622090-76BE-5EFD-13FA-22B31B214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5F3C0-C33B-42F6-B910-E621E33D1B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626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4272E-6743-4080-E016-57B8CC1DB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1F6ADB-E146-4B95-5B7A-36105A9CDA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0E546A-C2D7-1C16-E863-4495A687CF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2AAFE1-10E3-84DD-937A-EE21FBF26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4766-BD37-423A-8572-6FEE9DB365F8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DFED4A-26BC-D603-2E5E-EE2D9884B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C0A385-1F58-32EA-FBA3-B4B4EBB34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5F3C0-C33B-42F6-B910-E621E33D1B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961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78F259-57CD-A2B4-4731-57E50CBF7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1319E4-7A73-A291-BA96-4C2CF56D20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D4FE7-AE36-493A-F6C8-9C705CD653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64766-BD37-423A-8572-6FEE9DB365F8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DC7D6-F7D5-8B04-0128-68FC9E8F04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45CD7-72DD-A2AE-74E1-AD9663D106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5F3C0-C33B-42F6-B910-E621E33D1B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813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7A0675-84D4-3AB9-8CF6-B36A426F3F7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41944" y="-61101"/>
            <a:ext cx="12292445" cy="69191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 descr="A logo of a golf club&#10;&#10;Description automatically generated with medium confidence">
            <a:extLst>
              <a:ext uri="{FF2B5EF4-FFF2-40B4-BE49-F238E27FC236}">
                <a16:creationId xmlns:a16="http://schemas.microsoft.com/office/drawing/2014/main" id="{988F00D2-0383-1E6F-1EE0-531821DDA6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74" y="103563"/>
            <a:ext cx="1552744" cy="153117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222117C-120C-25B9-933D-90597E6DDD42}"/>
              </a:ext>
            </a:extLst>
          </p:cNvPr>
          <p:cNvSpPr/>
          <p:nvPr/>
        </p:nvSpPr>
        <p:spPr>
          <a:xfrm>
            <a:off x="2603692" y="535512"/>
            <a:ext cx="815099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 Senior</a:t>
            </a:r>
            <a:r>
              <a:rPr lang="en-GB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Pairs</a:t>
            </a:r>
            <a:r>
              <a:rPr lang="en-GB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Open </a:t>
            </a:r>
            <a:r>
              <a:rPr lang="en-GB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2023</a:t>
            </a:r>
          </a:p>
          <a:p>
            <a:pPr algn="ctr"/>
            <a:r>
              <a:rPr lang="en-GB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Resu</a:t>
            </a:r>
            <a:r>
              <a:rPr lang="en-GB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lts</a:t>
            </a:r>
            <a:endParaRPr lang="en-GB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715EF391-C78A-C027-A642-89AA08739A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945756"/>
              </p:ext>
            </p:extLst>
          </p:nvPr>
        </p:nvGraphicFramePr>
        <p:xfrm>
          <a:off x="1919898" y="2552629"/>
          <a:ext cx="8750898" cy="148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91604">
                  <a:extLst>
                    <a:ext uri="{9D8B030D-6E8A-4147-A177-3AD203B41FA5}">
                      <a16:colId xmlns:a16="http://schemas.microsoft.com/office/drawing/2014/main" val="1895222417"/>
                    </a:ext>
                  </a:extLst>
                </a:gridCol>
                <a:gridCol w="1535999">
                  <a:extLst>
                    <a:ext uri="{9D8B030D-6E8A-4147-A177-3AD203B41FA5}">
                      <a16:colId xmlns:a16="http://schemas.microsoft.com/office/drawing/2014/main" val="1586462882"/>
                    </a:ext>
                  </a:extLst>
                </a:gridCol>
                <a:gridCol w="1568741">
                  <a:extLst>
                    <a:ext uri="{9D8B030D-6E8A-4147-A177-3AD203B41FA5}">
                      <a16:colId xmlns:a16="http://schemas.microsoft.com/office/drawing/2014/main" val="2269020625"/>
                    </a:ext>
                  </a:extLst>
                </a:gridCol>
                <a:gridCol w="2298584">
                  <a:extLst>
                    <a:ext uri="{9D8B030D-6E8A-4147-A177-3AD203B41FA5}">
                      <a16:colId xmlns:a16="http://schemas.microsoft.com/office/drawing/2014/main" val="3725405731"/>
                    </a:ext>
                  </a:extLst>
                </a:gridCol>
                <a:gridCol w="2155970">
                  <a:extLst>
                    <a:ext uri="{9D8B030D-6E8A-4147-A177-3AD203B41FA5}">
                      <a16:colId xmlns:a16="http://schemas.microsoft.com/office/drawing/2014/main" val="13602977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anose="02040602050305030304" pitchFamily="18" charset="0"/>
                        </a:rPr>
                        <a:t>Position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anose="02040602050305030304" pitchFamily="18" charset="0"/>
                        </a:rPr>
                        <a:t>Team Members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b="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anose="02040602050305030304" pitchFamily="18" charset="0"/>
                        </a:rPr>
                        <a:t>Stableford Points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anose="02040602050305030304" pitchFamily="18" charset="0"/>
                        </a:rPr>
                        <a:t>Prize Vouchers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421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anose="02040602050305030304" pitchFamily="18" charset="0"/>
                        </a:rPr>
                        <a:t>1</a:t>
                      </a:r>
                      <a:r>
                        <a:rPr lang="en-GB" sz="1600" b="1" baseline="30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anose="02040602050305030304" pitchFamily="18" charset="0"/>
                        </a:rPr>
                        <a:t>st</a:t>
                      </a:r>
                      <a:r>
                        <a:rPr lang="en-GB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anose="02040602050305030304" pitchFamily="18" charset="0"/>
                        </a:rPr>
                        <a:t> Place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D Smith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D 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Snazel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anose="02040602050305030304" pitchFamily="18" charset="0"/>
                        </a:rPr>
                        <a:t>49 points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anose="02040602050305030304" pitchFamily="18" charset="0"/>
                        </a:rPr>
                        <a:t>£250 per team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693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anose="02040602050305030304" pitchFamily="18" charset="0"/>
                        </a:rPr>
                        <a:t>2</a:t>
                      </a:r>
                      <a:r>
                        <a:rPr lang="en-GB" sz="1600" b="1" baseline="30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anose="02040602050305030304" pitchFamily="18" charset="0"/>
                        </a:rPr>
                        <a:t>nd</a:t>
                      </a:r>
                      <a:r>
                        <a:rPr lang="en-GB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anose="02040602050305030304" pitchFamily="18" charset="0"/>
                        </a:rPr>
                        <a:t> Place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R Leach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M Flanagan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anose="02040602050305030304" pitchFamily="18" charset="0"/>
                        </a:rPr>
                        <a:t>44 points (Countback)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anose="02040602050305030304" pitchFamily="18" charset="0"/>
                        </a:rPr>
                        <a:t>£200 per team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520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anose="02040602050305030304" pitchFamily="18" charset="0"/>
                        </a:rPr>
                        <a:t>3</a:t>
                      </a:r>
                      <a:r>
                        <a:rPr lang="en-GB" sz="1600" b="1" baseline="30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anose="02040602050305030304" pitchFamily="18" charset="0"/>
                        </a:rPr>
                        <a:t>rd</a:t>
                      </a:r>
                      <a:r>
                        <a:rPr lang="en-GB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anose="02040602050305030304" pitchFamily="18" charset="0"/>
                        </a:rPr>
                        <a:t> Place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P Walker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D Kemp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anose="02040602050305030304" pitchFamily="18" charset="0"/>
                        </a:rPr>
                        <a:t>44 points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anose="02040602050305030304" pitchFamily="18" charset="0"/>
                        </a:rPr>
                        <a:t>£150 per team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417296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CAFE621-3C63-F32B-8F2B-9574EAE3F5EC}"/>
              </a:ext>
            </a:extLst>
          </p:cNvPr>
          <p:cNvSpPr txBox="1"/>
          <p:nvPr/>
        </p:nvSpPr>
        <p:spPr>
          <a:xfrm>
            <a:off x="2895600" y="5270522"/>
            <a:ext cx="6400800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Nearest the Pin in 2 (Hole 18): 	E Chan	</a:t>
            </a:r>
            <a:r>
              <a:rPr lang="en-GB" dirty="0">
                <a:latin typeface="Book Antiqua" panose="02040602050305030304" pitchFamily="18" charset="0"/>
              </a:rPr>
              <a:t>	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£25</a:t>
            </a:r>
          </a:p>
          <a:p>
            <a:endParaRPr lang="en-GB" b="1" dirty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Longest Drive	     (Hole  6): 	M Gration </a:t>
            </a:r>
            <a:r>
              <a:rPr lang="en-GB" dirty="0">
                <a:latin typeface="Book Antiqua" panose="02040602050305030304" pitchFamily="18" charset="0"/>
              </a:rPr>
              <a:t>	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£25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8D6FABA-F311-19F9-8DB6-F79AB378D5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104804"/>
              </p:ext>
            </p:extLst>
          </p:nvPr>
        </p:nvGraphicFramePr>
        <p:xfrm>
          <a:off x="1919898" y="4035989"/>
          <a:ext cx="8750898" cy="370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91604">
                  <a:extLst>
                    <a:ext uri="{9D8B030D-6E8A-4147-A177-3AD203B41FA5}">
                      <a16:colId xmlns:a16="http://schemas.microsoft.com/office/drawing/2014/main" val="2857045976"/>
                    </a:ext>
                  </a:extLst>
                </a:gridCol>
                <a:gridCol w="1535999">
                  <a:extLst>
                    <a:ext uri="{9D8B030D-6E8A-4147-A177-3AD203B41FA5}">
                      <a16:colId xmlns:a16="http://schemas.microsoft.com/office/drawing/2014/main" val="3447667178"/>
                    </a:ext>
                  </a:extLst>
                </a:gridCol>
                <a:gridCol w="1568741">
                  <a:extLst>
                    <a:ext uri="{9D8B030D-6E8A-4147-A177-3AD203B41FA5}">
                      <a16:colId xmlns:a16="http://schemas.microsoft.com/office/drawing/2014/main" val="718263822"/>
                    </a:ext>
                  </a:extLst>
                </a:gridCol>
                <a:gridCol w="2298584">
                  <a:extLst>
                    <a:ext uri="{9D8B030D-6E8A-4147-A177-3AD203B41FA5}">
                      <a16:colId xmlns:a16="http://schemas.microsoft.com/office/drawing/2014/main" val="723780021"/>
                    </a:ext>
                  </a:extLst>
                </a:gridCol>
                <a:gridCol w="2155970">
                  <a:extLst>
                    <a:ext uri="{9D8B030D-6E8A-4147-A177-3AD203B41FA5}">
                      <a16:colId xmlns:a16="http://schemas.microsoft.com/office/drawing/2014/main" val="1531572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anose="02040602050305030304" pitchFamily="18" charset="0"/>
                        </a:rPr>
                        <a:t>4</a:t>
                      </a:r>
                      <a:r>
                        <a:rPr lang="en-GB" sz="1600" b="1" baseline="30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anose="02040602050305030304" pitchFamily="18" charset="0"/>
                        </a:rPr>
                        <a:t>th</a:t>
                      </a:r>
                      <a:r>
                        <a:rPr lang="en-GB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anose="02040602050305030304" pitchFamily="18" charset="0"/>
                        </a:rPr>
                        <a:t> Place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G Chapman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T Dad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anose="02040602050305030304" pitchFamily="18" charset="0"/>
                        </a:rPr>
                        <a:t>43 points (Countback)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anose="02040602050305030304" pitchFamily="18" charset="0"/>
                        </a:rPr>
                        <a:t>£100 per team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194425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A87C073-590A-3707-79D8-BA154A9A42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168136"/>
              </p:ext>
            </p:extLst>
          </p:nvPr>
        </p:nvGraphicFramePr>
        <p:xfrm>
          <a:off x="1919898" y="4406829"/>
          <a:ext cx="8750898" cy="370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91604">
                  <a:extLst>
                    <a:ext uri="{9D8B030D-6E8A-4147-A177-3AD203B41FA5}">
                      <a16:colId xmlns:a16="http://schemas.microsoft.com/office/drawing/2014/main" val="2857045976"/>
                    </a:ext>
                  </a:extLst>
                </a:gridCol>
                <a:gridCol w="1535999">
                  <a:extLst>
                    <a:ext uri="{9D8B030D-6E8A-4147-A177-3AD203B41FA5}">
                      <a16:colId xmlns:a16="http://schemas.microsoft.com/office/drawing/2014/main" val="3447667178"/>
                    </a:ext>
                  </a:extLst>
                </a:gridCol>
                <a:gridCol w="1568741">
                  <a:extLst>
                    <a:ext uri="{9D8B030D-6E8A-4147-A177-3AD203B41FA5}">
                      <a16:colId xmlns:a16="http://schemas.microsoft.com/office/drawing/2014/main" val="718263822"/>
                    </a:ext>
                  </a:extLst>
                </a:gridCol>
                <a:gridCol w="2298584">
                  <a:extLst>
                    <a:ext uri="{9D8B030D-6E8A-4147-A177-3AD203B41FA5}">
                      <a16:colId xmlns:a16="http://schemas.microsoft.com/office/drawing/2014/main" val="723780021"/>
                    </a:ext>
                  </a:extLst>
                </a:gridCol>
                <a:gridCol w="2155970">
                  <a:extLst>
                    <a:ext uri="{9D8B030D-6E8A-4147-A177-3AD203B41FA5}">
                      <a16:colId xmlns:a16="http://schemas.microsoft.com/office/drawing/2014/main" val="1531572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anose="02040602050305030304" pitchFamily="18" charset="0"/>
                        </a:rPr>
                        <a:t>5</a:t>
                      </a:r>
                      <a:r>
                        <a:rPr lang="en-GB" sz="1600" b="1" baseline="30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anose="02040602050305030304" pitchFamily="18" charset="0"/>
                        </a:rPr>
                        <a:t>th</a:t>
                      </a:r>
                      <a:r>
                        <a:rPr lang="en-GB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anose="02040602050305030304" pitchFamily="18" charset="0"/>
                        </a:rPr>
                        <a:t> Place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J Goodyear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R 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Helley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anose="02040602050305030304" pitchFamily="18" charset="0"/>
                        </a:rPr>
                        <a:t>43 points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anose="02040602050305030304" pitchFamily="18" charset="0"/>
                        </a:rPr>
                        <a:t>£50 per team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1944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4158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109</Words>
  <Application>Microsoft Office PowerPoint</Application>
  <PresentationFormat>Widescreen</PresentationFormat>
  <Paragraphs>34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Book Antiqua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Club Manager</dc:creator>
  <cp:lastModifiedBy>Club Manager</cp:lastModifiedBy>
  <cp:revision>5</cp:revision>
  <dcterms:created xsi:type="dcterms:W3CDTF">2023-05-18T09:42:14Z</dcterms:created>
  <dcterms:modified xsi:type="dcterms:W3CDTF">2023-07-06T08:56:35Z</dcterms:modified>
</cp:coreProperties>
</file>